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0" r:id="rId1"/>
  </p:sldMasterIdLst>
  <p:sldIdLst>
    <p:sldId id="256" r:id="rId2"/>
    <p:sldId id="257" r:id="rId3"/>
    <p:sldId id="258" r:id="rId4"/>
    <p:sldId id="260" r:id="rId5"/>
    <p:sldId id="261" r:id="rId6"/>
    <p:sldId id="262" r:id="rId7"/>
    <p:sldId id="263" r:id="rId8"/>
    <p:sldId id="264" r:id="rId9"/>
    <p:sldId id="265" r:id="rId10"/>
    <p:sldId id="266" r:id="rId11"/>
    <p:sldId id="267" r:id="rId12"/>
    <p:sldId id="268" r:id="rId13"/>
    <p:sldId id="269" r:id="rId14"/>
    <p:sldId id="270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1B42FDC-0E7A-4012-8E49-F42324F471D9}" v="5948" dt="2022-04-06T14:50:24.4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72" autoAdjust="0"/>
    <p:restoredTop sz="94660"/>
  </p:normalViewPr>
  <p:slideViewPr>
    <p:cSldViewPr snapToGrid="0">
      <p:cViewPr varScale="1">
        <p:scale>
          <a:sx n="86" d="100"/>
          <a:sy n="86" d="100"/>
        </p:scale>
        <p:origin x="96" y="8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EB8136-4330-4480-80D9-0F6FD97061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6072" y="1124712"/>
            <a:ext cx="11036808" cy="3172968"/>
          </a:xfrm>
        </p:spPr>
        <p:txBody>
          <a:bodyPr anchor="b">
            <a:normAutofit/>
          </a:bodyPr>
          <a:lstStyle>
            <a:lvl1pPr algn="l">
              <a:defRPr sz="8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66E5739-DD96-45FB-B609-3E3447A52F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76072" y="4727448"/>
            <a:ext cx="11036808" cy="1481328"/>
          </a:xfrm>
        </p:spPr>
        <p:txBody>
          <a:bodyPr>
            <a:normAutofit/>
          </a:bodyPr>
          <a:lstStyle>
            <a:lvl1pPr marL="0" indent="0" algn="l">
              <a:buNone/>
              <a:defRPr sz="2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9FF558-51F9-42A2-9944-DBE23DA8B2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76072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4/6/2022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B8C0E86-A7F7-4BDC-A637-254E5252DE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D10ADE-E9DA-4E57-BF57-1CCB6521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869680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D06CE56-3881-4ADA-8CEF-D18B02C242A3}"/>
              </a:ext>
            </a:extLst>
          </p:cNvPr>
          <p:cNvSpPr/>
          <p:nvPr/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9F3C543-62EC-4433-9C93-A2CD8764E9B4}"/>
              </a:ext>
            </a:extLst>
          </p:cNvPr>
          <p:cNvSpPr/>
          <p:nvPr/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782174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32C18-E430-4EC7-BD7C-99D86D0122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FC5012F-7119-4D94-9717-3862E1C938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D9A4A-D287-4207-9037-70DB007A1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ECFCAC-80DB-43BB-B3F1-AC22BACEE3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679730-3487-4D94-A0DC-C21684963A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84063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543C89D-929E-4CD1-BCCC-72A14C0335D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D450EA-A577-4B76-A12F-650BEB20FD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D2603B-9ACE-4FA9-805B-9B91EB63DF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CE18AC-D6A9-4A61-885D-68E2B684A4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197AE4-AA47-4E14-8FFE-171FAE47F4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17416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2D6FBB9D-1CAA-4D05-AB33-BABDFE17B843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727B71-B4B6-4823-80A1-68C40B475118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9A6DB05-9FB5-4B07-8675-74C23D4FD89D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8D358CF-0758-490A-A084-C46443B9AB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671183-B3CE-4F45-92FB-98290CA0E2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15568" y="2478024"/>
            <a:ext cx="10168128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7DED67-27EC-4D43-A21C-093C1DB0481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747CE3-4890-4BC1-94DB-5D49D02C99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3C5AD3-D79A-4D46-B25B-822FE02525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36247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85AEDC5C-2E87-49C6-AB07-A95E5F39ED8E}"/>
              </a:ext>
            </a:extLst>
          </p:cNvPr>
          <p:cNvSpPr/>
          <p:nvPr/>
        </p:nvSpPr>
        <p:spPr>
          <a:xfrm>
            <a:off x="558210" y="4981421"/>
            <a:ext cx="11134956" cy="82296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A57D88DE-E462-4C8A-BF99-609390DFB781}"/>
              </a:ext>
            </a:extLst>
          </p:cNvPr>
          <p:cNvSpPr/>
          <p:nvPr/>
        </p:nvSpPr>
        <p:spPr>
          <a:xfrm>
            <a:off x="498834" y="5118581"/>
            <a:ext cx="146304" cy="54864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8E44900-E8BF-4B12-8BCB-41076E2B6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784" y="640080"/>
            <a:ext cx="10890504" cy="4114800"/>
          </a:xfrm>
        </p:spPr>
        <p:txBody>
          <a:bodyPr anchor="b">
            <a:normAutofit/>
          </a:bodyPr>
          <a:lstStyle>
            <a:lvl1pPr>
              <a:defRPr sz="66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17741F9-B00F-4463-A257-6B66DABD9B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41248" y="5102352"/>
            <a:ext cx="10607040" cy="585216"/>
          </a:xfrm>
        </p:spPr>
        <p:txBody>
          <a:bodyPr anchor="ctr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8BFA7D-4401-4285-802B-1579165F0D6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A909C5-AA19-4195-8376-9002D5DF4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AC3F32-46E0-47C8-8565-5969A475FD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45537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2076262E-36A0-40C6-ADE6-90CD9FB9B9EA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42677A9B-4D1D-4D80-912C-24570140A650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03DC8C98-510F-48C9-82B2-9E4F760A68DF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7A078AE-0BC3-48F9-87EC-2DB0CCE7E2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92A20DF-0829-4336-B59F-FF9D7AA9D8B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115568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35D01C-CF67-4DF6-B96C-FFC9D5BF84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45936" y="2478024"/>
            <a:ext cx="4937760" cy="3694176"/>
          </a:xfrm>
        </p:spPr>
        <p:txBody>
          <a:bodyPr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BBD797-6031-4F82-8726-EAB757027FF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6B3F71C-B897-4909-A75E-8716AD49C1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F78BC14-5BB1-405F-A6F3-C07230F085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49310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6B671BDE-E45C-41A1-9B98-4A607D703855}"/>
              </a:ext>
            </a:extLst>
          </p:cNvPr>
          <p:cNvSpPr/>
          <p:nvPr/>
        </p:nvSpPr>
        <p:spPr>
          <a:xfrm>
            <a:off x="558209" y="0"/>
            <a:ext cx="11167447" cy="2018806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299500CE-917A-4D03-A7DF-71D8EBBC1537}"/>
              </a:ext>
            </a:extLst>
          </p:cNvPr>
          <p:cNvSpPr/>
          <p:nvPr/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C3D0D377-28B0-417D-886B-9483AF064975}"/>
              </a:ext>
            </a:extLst>
          </p:cNvPr>
          <p:cNvSpPr/>
          <p:nvPr/>
        </p:nvSpPr>
        <p:spPr>
          <a:xfrm>
            <a:off x="498834" y="787352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F8F91F8-0767-40B5-A3AA-72931FC192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>
            <a:lvl1pPr>
              <a:defRPr sz="40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AAE0554-8BEE-4BF6-9519-51B8475D3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15568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4A358D-C930-48E0-B372-06A826B74C4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115568" y="3203688"/>
            <a:ext cx="4937760" cy="296851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B6615E-4966-4150-83B6-C47591B3638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5936" y="2372650"/>
            <a:ext cx="4937760" cy="823912"/>
          </a:xfrm>
        </p:spPr>
        <p:txBody>
          <a:bodyPr anchor="b"/>
          <a:lstStyle>
            <a:lvl1pPr marL="0" indent="0">
              <a:buNone/>
              <a:defRPr sz="2400" b="1" cap="none" baseline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409F6B-C17B-4B4F-9F35-5068BDC4E2F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345936" y="3203687"/>
            <a:ext cx="4937760" cy="2968511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8BC356D-052B-4A9B-8B2F-6665FD325AB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115568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C5E5FA-26A9-467C-93E3-8476142D1D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279E50C-1E40-4B48-871B-E392428D20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540496" y="6356350"/>
            <a:ext cx="2743200" cy="365125"/>
          </a:xfrm>
        </p:spPr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1825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" name="Rectangle 6">
            <a:extLst>
              <a:ext uri="{FF2B5EF4-FFF2-40B4-BE49-F238E27FC236}">
                <a16:creationId xmlns:a16="http://schemas.microsoft.com/office/drawing/2014/main" id="{8C0689C4-0DB3-408B-A956-40326B4AE4C4}"/>
              </a:ext>
            </a:extLst>
          </p:cNvPr>
          <p:cNvSpPr/>
          <p:nvPr/>
        </p:nvSpPr>
        <p:spPr>
          <a:xfrm>
            <a:off x="665853" y="1533525"/>
            <a:ext cx="10917063" cy="3790950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2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E1D10E-1C30-41BF-8C3B-C460C9B5597B}"/>
              </a:ext>
            </a:extLst>
          </p:cNvPr>
          <p:cNvSpPr/>
          <p:nvPr/>
        </p:nvSpPr>
        <p:spPr>
          <a:xfrm>
            <a:off x="609084" y="2971798"/>
            <a:ext cx="128016" cy="9144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79454F2-0EE5-4888-AF4C-82F825E622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8992" y="1938528"/>
            <a:ext cx="10177272" cy="2990088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7C91241-A315-4643-91E5-CF2C25CC903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2706D86-5479-487D-94C8-76093D84F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739411-CED6-43D4-868D-A65C4161A7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13144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AC447E0-1D4D-4EF2-B81B-4B2400EE3E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AC24A9-CCB6-4F8D-B8DB-C2F3692CFA5A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984CA0-2A78-4600-9F3D-19B09E790F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440955-B18E-49D3-AE7B-B331200E34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146423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FA417FE-CD1A-486F-A4AC-E4000A2FB18E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318F0F5-812B-472C-9408-B80F2553F5E0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7F7751B-CD8F-4F5B-A903-1DCE5D1E83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A55C8A-A0BB-441D-976F-EB56D4382D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192" y="1709928"/>
            <a:ext cx="6729984" cy="409651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DE6A51-A2E5-4BFA-B571-9FDFE1BBFB4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29000"/>
            <a:ext cx="3099816" cy="206654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92778A-DD4C-4651-9C53-8B0C44CD88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4/6/2022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D6C7F66-2DFA-4146-BE1A-CE2890FE45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285D185-B1B6-4D62-81BE-BE82C80ACA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628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68B77B5-211C-456E-B79F-306CC3619347}"/>
              </a:ext>
            </a:extLst>
          </p:cNvPr>
          <p:cNvSpPr/>
          <p:nvPr/>
        </p:nvSpPr>
        <p:spPr>
          <a:xfrm>
            <a:off x="558210" y="1162033"/>
            <a:ext cx="3740740" cy="4643344"/>
          </a:xfrm>
          <a:prstGeom prst="rect">
            <a:avLst/>
          </a:prstGeom>
          <a:ln w="12700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3B63C338-194D-4F23-ABEC-60A7EA96F302}"/>
              </a:ext>
            </a:extLst>
          </p:cNvPr>
          <p:cNvSpPr/>
          <p:nvPr/>
        </p:nvSpPr>
        <p:spPr>
          <a:xfrm>
            <a:off x="498834" y="1618375"/>
            <a:ext cx="146304" cy="8229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0C04DCC-0E3E-4F05-9FAC-9FA6CA4B2B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8680" y="1709928"/>
            <a:ext cx="3099816" cy="1709928"/>
          </a:xfrm>
        </p:spPr>
        <p:txBody>
          <a:bodyPr tIns="45720" anchor="t">
            <a:normAutofit/>
          </a:bodyPr>
          <a:lstStyle>
            <a:lvl1pPr>
              <a:lnSpc>
                <a:spcPct val="100000"/>
              </a:lnSpc>
              <a:defRPr sz="34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BA29649-B19F-499E-8E9A-3577EAC8F0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965192" y="1161288"/>
            <a:ext cx="6729984" cy="4645152"/>
          </a:xfrm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BC9EF2E-A8CD-41A1-B11A-0D8842797A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68680" y="3438144"/>
            <a:ext cx="3099816" cy="20574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44257B5-0DE0-401F-9171-E8687A97DB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68680" y="6356350"/>
            <a:ext cx="2743200" cy="365125"/>
          </a:xfrm>
        </p:spPr>
        <p:txBody>
          <a:bodyPr/>
          <a:lstStyle/>
          <a:p>
            <a:fld id="{02AC24A9-CCB6-4F8D-B8DB-C2F3692CFA5A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88CD9AD-D667-4FD4-AA34-428AA0BCD0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770FB6-F273-4BA6-8B97-9835AC5378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6997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325BDE-35A4-4AAD-960B-C1415864A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E459C78-0CC4-4552-93DD-49B4194D00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744A3C-9C54-46A6-B3EF-5B36362423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C24A9-CCB6-4F8D-B8DB-C2F3692CFA5A}" type="datetimeFigureOut">
              <a:rPr lang="en-US" smtClean="0"/>
              <a:t>4/6/2022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D5A696-7B4B-4181-A961-7D66556D507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038CB5-8F4A-401D-A3A9-B27DC15B7A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DC25EE-239B-4C5F-AAD1-255A7D5F1E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2278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851" r:id="rId1"/>
    <p:sldLayoutId id="2147483852" r:id="rId2"/>
    <p:sldLayoutId id="2147483853" r:id="rId3"/>
    <p:sldLayoutId id="2147483854" r:id="rId4"/>
    <p:sldLayoutId id="2147483855" r:id="rId5"/>
    <p:sldLayoutId id="2147483856" r:id="rId6"/>
    <p:sldLayoutId id="2147483857" r:id="rId7"/>
    <p:sldLayoutId id="2147483858" r:id="rId8"/>
    <p:sldLayoutId id="2147483859" r:id="rId9"/>
    <p:sldLayoutId id="2147483860" r:id="rId10"/>
    <p:sldLayoutId id="214748386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eningael/proyecto-oaw/tree/backend/sitio-no-optimizado" TargetMode="External"/><Relationship Id="rId2" Type="http://schemas.openxmlformats.org/officeDocument/2006/relationships/hyperlink" Target="https://github.com/leningael/proyecto-oaw/tree/backend/sitio-optimizado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6" name="Rectangle 75">
            <a:extLst>
              <a:ext uri="{FF2B5EF4-FFF2-40B4-BE49-F238E27FC236}">
                <a16:creationId xmlns:a16="http://schemas.microsoft.com/office/drawing/2014/main" id="{5DCB5928-DC7D-4612-9922-441966E156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8" name="Freeform: Shape 77">
            <a:extLst>
              <a:ext uri="{FF2B5EF4-FFF2-40B4-BE49-F238E27FC236}">
                <a16:creationId xmlns:a16="http://schemas.microsoft.com/office/drawing/2014/main" id="{682C1161-1736-45EC-99B7-33F3CAE9D5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59047" cy="6858000"/>
          </a:xfrm>
          <a:custGeom>
            <a:avLst/>
            <a:gdLst>
              <a:gd name="connsiteX0" fmla="*/ 0 w 4959047"/>
              <a:gd name="connsiteY0" fmla="*/ 0 h 6858000"/>
              <a:gd name="connsiteX1" fmla="*/ 4110127 w 4959047"/>
              <a:gd name="connsiteY1" fmla="*/ 0 h 6858000"/>
              <a:gd name="connsiteX2" fmla="*/ 4179024 w 4959047"/>
              <a:gd name="connsiteY2" fmla="*/ 123368 h 6858000"/>
              <a:gd name="connsiteX3" fmla="*/ 4959047 w 4959047"/>
              <a:gd name="connsiteY3" fmla="*/ 3429000 h 6858000"/>
              <a:gd name="connsiteX4" fmla="*/ 4179024 w 4959047"/>
              <a:gd name="connsiteY4" fmla="*/ 6734633 h 6858000"/>
              <a:gd name="connsiteX5" fmla="*/ 4110127 w 4959047"/>
              <a:gd name="connsiteY5" fmla="*/ 6858000 h 6858000"/>
              <a:gd name="connsiteX6" fmla="*/ 0 w 495904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59047" h="6858000">
                <a:moveTo>
                  <a:pt x="0" y="0"/>
                </a:moveTo>
                <a:lnTo>
                  <a:pt x="4110127" y="0"/>
                </a:lnTo>
                <a:lnTo>
                  <a:pt x="4179024" y="123368"/>
                </a:lnTo>
                <a:cubicBezTo>
                  <a:pt x="4668929" y="1045156"/>
                  <a:pt x="4959047" y="2189404"/>
                  <a:pt x="4959047" y="3429000"/>
                </a:cubicBezTo>
                <a:cubicBezTo>
                  <a:pt x="4959047" y="4668597"/>
                  <a:pt x="4668929" y="5812845"/>
                  <a:pt x="4179024" y="6734633"/>
                </a:cubicBezTo>
                <a:lnTo>
                  <a:pt x="4110127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algn="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80" name="Freeform: Shape 79">
            <a:extLst>
              <a:ext uri="{FF2B5EF4-FFF2-40B4-BE49-F238E27FC236}">
                <a16:creationId xmlns:a16="http://schemas.microsoft.com/office/drawing/2014/main" id="{84D4DDB8-B68F-45B0-9F62-C4279996F6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948887" cy="6858000"/>
          </a:xfrm>
          <a:custGeom>
            <a:avLst/>
            <a:gdLst>
              <a:gd name="connsiteX0" fmla="*/ 0 w 4948887"/>
              <a:gd name="connsiteY0" fmla="*/ 0 h 6858000"/>
              <a:gd name="connsiteX1" fmla="*/ 4099967 w 4948887"/>
              <a:gd name="connsiteY1" fmla="*/ 0 h 6858000"/>
              <a:gd name="connsiteX2" fmla="*/ 4168864 w 4948887"/>
              <a:gd name="connsiteY2" fmla="*/ 123368 h 6858000"/>
              <a:gd name="connsiteX3" fmla="*/ 4948887 w 4948887"/>
              <a:gd name="connsiteY3" fmla="*/ 3429000 h 6858000"/>
              <a:gd name="connsiteX4" fmla="*/ 4168864 w 4948887"/>
              <a:gd name="connsiteY4" fmla="*/ 6734633 h 6858000"/>
              <a:gd name="connsiteX5" fmla="*/ 4099967 w 4948887"/>
              <a:gd name="connsiteY5" fmla="*/ 6858000 h 6858000"/>
              <a:gd name="connsiteX6" fmla="*/ 0 w 494888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948887" h="6858000">
                <a:moveTo>
                  <a:pt x="0" y="0"/>
                </a:moveTo>
                <a:lnTo>
                  <a:pt x="4099967" y="0"/>
                </a:lnTo>
                <a:lnTo>
                  <a:pt x="4168864" y="123368"/>
                </a:lnTo>
                <a:cubicBezTo>
                  <a:pt x="4658769" y="1045156"/>
                  <a:pt x="4948887" y="2189404"/>
                  <a:pt x="4948887" y="3429000"/>
                </a:cubicBezTo>
                <a:cubicBezTo>
                  <a:pt x="4948887" y="4668597"/>
                  <a:pt x="4658769" y="5812845"/>
                  <a:pt x="4168864" y="6734633"/>
                </a:cubicBezTo>
                <a:lnTo>
                  <a:pt x="4099967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023360" cy="3204134"/>
          </a:xfrm>
        </p:spPr>
        <p:txBody>
          <a:bodyPr anchor="b">
            <a:normAutofit/>
          </a:bodyPr>
          <a:lstStyle/>
          <a:p>
            <a:r>
              <a:rPr lang="es-MX" sz="4800" dirty="0">
                <a:cs typeface="Calibri Light"/>
              </a:rPr>
              <a:t>Optimización del lado del cliente</a:t>
            </a:r>
            <a:endParaRPr lang="es-MX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477981" y="4872922"/>
            <a:ext cx="3933306" cy="120814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s-MX" sz="2000" dirty="0"/>
              <a:t>Segunda entrega del proyecto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4" name="Rectangle 83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4023360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4" name="Picture 4" descr="Diagram&#10;&#10;Description automatically generated">
            <a:extLst>
              <a:ext uri="{FF2B5EF4-FFF2-40B4-BE49-F238E27FC236}">
                <a16:creationId xmlns:a16="http://schemas.microsoft.com/office/drawing/2014/main" id="{E4692FF9-3D49-59A1-8086-21DE5962AE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14356" y="1214425"/>
            <a:ext cx="6408836" cy="42778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85722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B996-D973-C5AE-B283-706EEB43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103" y="592942"/>
            <a:ext cx="10168128" cy="11795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b="1" dirty="0" err="1">
                <a:ea typeface="+mj-lt"/>
                <a:cs typeface="+mj-lt"/>
              </a:rPr>
              <a:t>Sprites</a:t>
            </a:r>
            <a:r>
              <a:rPr lang="es-MX" b="1" dirty="0">
                <a:ea typeface="+mj-lt"/>
                <a:cs typeface="+mj-lt"/>
              </a:rPr>
              <a:t> CSS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3B887C-354C-AAAE-C0BF-BE5A5EF43301}"/>
              </a:ext>
            </a:extLst>
          </p:cNvPr>
          <p:cNvSpPr txBox="1"/>
          <p:nvPr/>
        </p:nvSpPr>
        <p:spPr>
          <a:xfrm>
            <a:off x="1056379" y="2306337"/>
            <a:ext cx="39478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s-MX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997FD9-19A8-7510-1C81-85010A830B04}"/>
              </a:ext>
            </a:extLst>
          </p:cNvPr>
          <p:cNvSpPr txBox="1"/>
          <p:nvPr/>
        </p:nvSpPr>
        <p:spPr>
          <a:xfrm>
            <a:off x="911237" y="2133979"/>
            <a:ext cx="1016173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s-MX" sz="2000" dirty="0"/>
              <a:t>Agrupación de todos los iconos utilizados en la barra de navegación, lateral y de algunos botones de la página en una sola imagen.</a:t>
            </a:r>
          </a:p>
          <a:p>
            <a:pPr marL="342900" indent="-342900">
              <a:buFont typeface="Arial"/>
              <a:buChar char="•"/>
            </a:pPr>
            <a:endParaRPr lang="es-MX" sz="2000" dirty="0"/>
          </a:p>
        </p:txBody>
      </p:sp>
      <p:pic>
        <p:nvPicPr>
          <p:cNvPr id="10" name="Picture 10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9F0E094F-115B-33F3-CAA9-4D5F3E4312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039053" y="2645002"/>
            <a:ext cx="1763939" cy="1457326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11715462-0BCC-74E1-93E4-BDD7CF657A17}"/>
              </a:ext>
            </a:extLst>
          </p:cNvPr>
          <p:cNvSpPr txBox="1"/>
          <p:nvPr/>
        </p:nvSpPr>
        <p:spPr>
          <a:xfrm>
            <a:off x="911236" y="4193193"/>
            <a:ext cx="1016173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s-MX" sz="2000" dirty="0"/>
              <a:t>El tamaño de la imagen es menor a la suma de los iconos individuales y lo más importante, se reduce el número de peticiones a una.</a:t>
            </a:r>
          </a:p>
          <a:p>
            <a:pPr marL="342900" indent="-342900">
              <a:buFont typeface="Arial"/>
              <a:buChar char="•"/>
            </a:pPr>
            <a:endParaRPr lang="es-MX" sz="2000" dirty="0"/>
          </a:p>
        </p:txBody>
      </p:sp>
      <p:pic>
        <p:nvPicPr>
          <p:cNvPr id="12" name="Picture 12" descr="Icon&#10;&#10;Description automatically generated">
            <a:extLst>
              <a:ext uri="{FF2B5EF4-FFF2-40B4-BE49-F238E27FC236}">
                <a16:creationId xmlns:a16="http://schemas.microsoft.com/office/drawing/2014/main" id="{736DFCAD-F737-07F8-6A7B-0F5B8CF15A0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4685" y="4883330"/>
            <a:ext cx="2743200" cy="1554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41727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B996-D973-C5AE-B283-706EEB43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103" y="592942"/>
            <a:ext cx="10168128" cy="11795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b="1" dirty="0">
                <a:ea typeface="+mj-lt"/>
                <a:cs typeface="+mj-lt"/>
              </a:rPr>
              <a:t>Optimización de las imágenes</a:t>
            </a:r>
            <a:endParaRPr lang="en-US" dirty="0" err="1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3B887C-354C-AAAE-C0BF-BE5A5EF43301}"/>
              </a:ext>
            </a:extLst>
          </p:cNvPr>
          <p:cNvSpPr txBox="1"/>
          <p:nvPr/>
        </p:nvSpPr>
        <p:spPr>
          <a:xfrm>
            <a:off x="1056379" y="2306337"/>
            <a:ext cx="39478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s-MX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997FD9-19A8-7510-1C81-85010A830B04}"/>
              </a:ext>
            </a:extLst>
          </p:cNvPr>
          <p:cNvSpPr txBox="1"/>
          <p:nvPr/>
        </p:nvSpPr>
        <p:spPr>
          <a:xfrm>
            <a:off x="575594" y="2233764"/>
            <a:ext cx="474608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s-MX" sz="2000" dirty="0"/>
              <a:t>Se realizaron cambios en la medida de la imagen reduciéndola hasta un 75% de su tamaño original.</a:t>
            </a:r>
            <a:endParaRPr lang="en-US"/>
          </a:p>
        </p:txBody>
      </p:sp>
      <p:pic>
        <p:nvPicPr>
          <p:cNvPr id="4" name="Picture 4" descr="Icon&#10;&#10;Description automatically generated">
            <a:extLst>
              <a:ext uri="{FF2B5EF4-FFF2-40B4-BE49-F238E27FC236}">
                <a16:creationId xmlns:a16="http://schemas.microsoft.com/office/drawing/2014/main" id="{72C282B9-240C-D78C-C626-61D25245FB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4044" y="3432268"/>
            <a:ext cx="1572985" cy="1582056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5854335E-0A78-366E-FF06-3F8203CEEA06}"/>
              </a:ext>
            </a:extLst>
          </p:cNvPr>
          <p:cNvSpPr txBox="1"/>
          <p:nvPr/>
        </p:nvSpPr>
        <p:spPr>
          <a:xfrm>
            <a:off x="6854473" y="2294723"/>
            <a:ext cx="4746088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s-MX" sz="2000" dirty="0"/>
              <a:t>Se disminuyó la calidad de la imagen tanto como se pudo sin llegar a una diferencia notable.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7690AC6-4340-A2DE-4309-2C059D83CF79}"/>
              </a:ext>
            </a:extLst>
          </p:cNvPr>
          <p:cNvSpPr txBox="1"/>
          <p:nvPr/>
        </p:nvSpPr>
        <p:spPr>
          <a:xfrm>
            <a:off x="793307" y="5644621"/>
            <a:ext cx="4310660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s-MX" sz="2000" dirty="0"/>
              <a:t>Herramienta utilizada: </a:t>
            </a:r>
          </a:p>
        </p:txBody>
      </p:sp>
      <p:pic>
        <p:nvPicPr>
          <p:cNvPr id="9" name="Picture 14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C40E9FFE-B8BE-A299-815E-4C508B4C6E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07543" y="5493014"/>
            <a:ext cx="2452915" cy="716116"/>
          </a:xfrm>
          <a:prstGeom prst="rect">
            <a:avLst/>
          </a:prstGeom>
        </p:spPr>
      </p:pic>
      <p:pic>
        <p:nvPicPr>
          <p:cNvPr id="16" name="Picture 16" descr="Graphical user interface&#10;&#10;Description automatically generated">
            <a:extLst>
              <a:ext uri="{FF2B5EF4-FFF2-40B4-BE49-F238E27FC236}">
                <a16:creationId xmlns:a16="http://schemas.microsoft.com/office/drawing/2014/main" id="{AF014950-A852-176D-2924-D32312C5187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330" b="23179"/>
          <a:stretch/>
        </p:blipFill>
        <p:spPr>
          <a:xfrm>
            <a:off x="8289471" y="3688765"/>
            <a:ext cx="2734148" cy="1050397"/>
          </a:xfrm>
          <a:prstGeom prst="rect">
            <a:avLst/>
          </a:prstGeom>
        </p:spPr>
      </p:pic>
      <p:pic>
        <p:nvPicPr>
          <p:cNvPr id="17" name="Picture 17">
            <a:extLst>
              <a:ext uri="{FF2B5EF4-FFF2-40B4-BE49-F238E27FC236}">
                <a16:creationId xmlns:a16="http://schemas.microsoft.com/office/drawing/2014/main" id="{956E70F0-39D2-4D79-EC73-483CCA0D706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04900" y="3718327"/>
            <a:ext cx="2743200" cy="1017917"/>
          </a:xfrm>
          <a:prstGeom prst="rect">
            <a:avLst/>
          </a:prstGeom>
        </p:spPr>
      </p:pic>
      <p:sp>
        <p:nvSpPr>
          <p:cNvPr id="18" name="Arrow: Right 17">
            <a:extLst>
              <a:ext uri="{FF2B5EF4-FFF2-40B4-BE49-F238E27FC236}">
                <a16:creationId xmlns:a16="http://schemas.microsoft.com/office/drawing/2014/main" id="{AB7B6C15-2B63-E103-C922-B627F1FFF42B}"/>
              </a:ext>
            </a:extLst>
          </p:cNvPr>
          <p:cNvSpPr/>
          <p:nvPr/>
        </p:nvSpPr>
        <p:spPr>
          <a:xfrm>
            <a:off x="4137225" y="3966826"/>
            <a:ext cx="979714" cy="4807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94449142-E48F-F3A4-F550-B56E8D30DC33}"/>
              </a:ext>
            </a:extLst>
          </p:cNvPr>
          <p:cNvSpPr/>
          <p:nvPr/>
        </p:nvSpPr>
        <p:spPr>
          <a:xfrm>
            <a:off x="6913082" y="3966825"/>
            <a:ext cx="979714" cy="480785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94224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10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43857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68B996-D973-C5AE-B283-706EEB43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59510" y="978619"/>
            <a:ext cx="5991244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/>
              <a:t>Lazy loading</a:t>
            </a:r>
            <a:endParaRPr lang="en-US" sz="3200"/>
          </a:p>
        </p:txBody>
      </p:sp>
      <p:pic>
        <p:nvPicPr>
          <p:cNvPr id="4" name="Picture 4" descr="Graphical user interface, diagram&#10;&#10;Description automatically generated">
            <a:extLst>
              <a:ext uri="{FF2B5EF4-FFF2-40B4-BE49-F238E27FC236}">
                <a16:creationId xmlns:a16="http://schemas.microsoft.com/office/drawing/2014/main" id="{BC79BBDE-1DF9-9025-A52E-16113916A7F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881" t="11262" r="10392" b="19189"/>
          <a:stretch/>
        </p:blipFill>
        <p:spPr>
          <a:xfrm>
            <a:off x="432670" y="2509286"/>
            <a:ext cx="4313662" cy="2370783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79848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467859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997FD9-19A8-7510-1C81-85010A830B04}"/>
              </a:ext>
            </a:extLst>
          </p:cNvPr>
          <p:cNvSpPr txBox="1"/>
          <p:nvPr/>
        </p:nvSpPr>
        <p:spPr>
          <a:xfrm>
            <a:off x="5356861" y="2252870"/>
            <a:ext cx="5993892" cy="356025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marL="34290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Se aplicó la técnica de carga diferida para que en páginas como "todas las noticias" y las correspondientes a un feed en específico, carguen únicamente las imágenes de las noticias que son visibles.</a:t>
            </a:r>
          </a:p>
          <a:p>
            <a:pPr marL="34290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marL="34290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La carga del resto de las imágenes es retrasada hasta que se necesiten, es decir, que el usuario deslice hacia abajo y descubra más noticias.</a:t>
            </a:r>
          </a:p>
          <a:p>
            <a:pPr marL="34290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3B887C-354C-AAAE-C0BF-BE5A5EF43301}"/>
              </a:ext>
            </a:extLst>
          </p:cNvPr>
          <p:cNvSpPr txBox="1"/>
          <p:nvPr/>
        </p:nvSpPr>
        <p:spPr>
          <a:xfrm>
            <a:off x="1056379" y="2306337"/>
            <a:ext cx="39478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s-MX" sz="2000" b="1" dirty="0"/>
          </a:p>
        </p:txBody>
      </p:sp>
    </p:spTree>
    <p:extLst>
      <p:ext uri="{BB962C8B-B14F-4D97-AF65-F5344CB8AC3E}">
        <p14:creationId xmlns:p14="http://schemas.microsoft.com/office/powerpoint/2010/main" val="32485788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B996-D973-C5AE-B283-706EEB43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103" y="592942"/>
            <a:ext cx="10168128" cy="11795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b="1" dirty="0">
                <a:ea typeface="+mj-lt"/>
                <a:cs typeface="+mj-lt"/>
              </a:rPr>
              <a:t>Paginación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3B887C-354C-AAAE-C0BF-BE5A5EF43301}"/>
              </a:ext>
            </a:extLst>
          </p:cNvPr>
          <p:cNvSpPr txBox="1"/>
          <p:nvPr/>
        </p:nvSpPr>
        <p:spPr>
          <a:xfrm>
            <a:off x="1056379" y="2306337"/>
            <a:ext cx="39478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s-MX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997FD9-19A8-7510-1C81-85010A830B04}"/>
              </a:ext>
            </a:extLst>
          </p:cNvPr>
          <p:cNvSpPr txBox="1"/>
          <p:nvPr/>
        </p:nvSpPr>
        <p:spPr>
          <a:xfrm>
            <a:off x="1011023" y="2306336"/>
            <a:ext cx="10161730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s-MX" sz="2000" dirty="0"/>
              <a:t>Para la página de noticias recientes se limitó la cantidad de noticias con un máximo de ocho por cada categoría.</a:t>
            </a:r>
            <a:endParaRPr lang="en-US" dirty="0"/>
          </a:p>
          <a:p>
            <a:pPr marL="342900" indent="-342900">
              <a:buFont typeface="Arial"/>
              <a:buChar char="•"/>
            </a:pPr>
            <a:r>
              <a:rPr lang="es-MX" sz="2000" dirty="0"/>
              <a:t>Para descubrir el resto de las noticias de hoy, se deberá ir pasando de página con los controles situados al final.</a:t>
            </a:r>
          </a:p>
          <a:p>
            <a:pPr marL="342900" indent="-342900">
              <a:buFont typeface="Arial"/>
              <a:buChar char="•"/>
            </a:pPr>
            <a:r>
              <a:rPr lang="es-MX" sz="2000" dirty="0"/>
              <a:t>Se tiene como resultado una reducción en el número de solicitudes.</a:t>
            </a:r>
          </a:p>
          <a:p>
            <a:pPr marL="342900" indent="-342900">
              <a:buFont typeface="Arial"/>
              <a:buChar char="•"/>
            </a:pPr>
            <a:endParaRPr lang="es-MX" sz="2000" dirty="0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86293565-D469-1B5A-4799-54FA1D4762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59808" y="4019656"/>
            <a:ext cx="7269843" cy="26246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055833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C9A9DA9-7DC8-488B-A882-123947B0F3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57F6BDD4-E066-4008-8011-6CC31AEB455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9575" y="633619"/>
            <a:ext cx="6838569" cy="5495925"/>
          </a:xfrm>
          <a:prstGeom prst="rect">
            <a:avLst/>
          </a:prstGeom>
          <a:ln w="9525">
            <a:solidFill>
              <a:schemeClr val="tx2">
                <a:lumMod val="10000"/>
                <a:lumOff val="90000"/>
              </a:schemeClr>
            </a:solidFill>
          </a:ln>
          <a:effectLst>
            <a:outerShdw blurRad="50800" dist="38100" dir="2700000" algn="tl" rotWithShape="0">
              <a:schemeClr val="bg1">
                <a:lumMod val="85000"/>
                <a:alpha val="3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968B996-D973-C5AE-B283-706EEB43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6" y="978619"/>
            <a:ext cx="5991244" cy="1106424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3200" b="1"/>
              <a:t>CDN</a:t>
            </a:r>
            <a:endParaRPr lang="en-US" sz="320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2711A8FB-68FC-45FC-B01E-38F809E2D4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5567" y="1171300"/>
            <a:ext cx="128016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2A865FE3-5FC9-4049-87CF-30019C46C0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7458" y="2093976"/>
            <a:ext cx="5846683" cy="9144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997FD9-19A8-7510-1C81-85010A830B04}"/>
              </a:ext>
            </a:extLst>
          </p:cNvPr>
          <p:cNvSpPr txBox="1"/>
          <p:nvPr/>
        </p:nvSpPr>
        <p:spPr>
          <a:xfrm>
            <a:off x="841248" y="2252870"/>
            <a:ext cx="5993892" cy="3560251"/>
          </a:xfrm>
          <a:prstGeom prst="rect">
            <a:avLst/>
          </a:prstGeom>
        </p:spPr>
        <p:txBody>
          <a:bodyPr rot="0" spcFirstLastPara="0" vertOverflow="overflow" horzOverflow="overflow" vert="horz" lIns="91440" tIns="45720" rIns="91440" bIns="45720" numCol="1" spcCol="0" rtlCol="0" fromWordArt="0" anchorCtr="0" forceAA="0" compatLnSpc="1">
            <a:prstTxWarp prst="textNoShape">
              <a:avLst/>
            </a:prstTxWarp>
            <a:normAutofit/>
          </a:bodyPr>
          <a:lstStyle/>
          <a:p>
            <a:pPr marL="34290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Como último cambio decidimos hacer uso del CDN que nos ofrece Bootstrap para que así, los usuarios que ya lo tengan almacenado en caché no tengan que descargarlo de nuevo.</a:t>
            </a:r>
          </a:p>
          <a:p>
            <a:pPr marL="34290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/>
          </a:p>
          <a:p>
            <a:pPr marL="342900" indent="-228600">
              <a:lnSpc>
                <a:spcPct val="11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/>
              <a:t>Descarga desde el servidor más cercano a la ubicación del visitante.</a:t>
            </a:r>
          </a:p>
        </p:txBody>
      </p:sp>
      <p:pic>
        <p:nvPicPr>
          <p:cNvPr id="5" name="Picture 6" descr="Icon&#10;&#10;Description automatically generated">
            <a:extLst>
              <a:ext uri="{FF2B5EF4-FFF2-40B4-BE49-F238E27FC236}">
                <a16:creationId xmlns:a16="http://schemas.microsoft.com/office/drawing/2014/main" id="{120BD9C2-059E-E436-63FB-6A72B1A234B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79814" y="1329879"/>
            <a:ext cx="4097657" cy="40976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383B887C-354C-AAAE-C0BF-BE5A5EF43301}"/>
              </a:ext>
            </a:extLst>
          </p:cNvPr>
          <p:cNvSpPr txBox="1"/>
          <p:nvPr/>
        </p:nvSpPr>
        <p:spPr>
          <a:xfrm>
            <a:off x="1056379" y="2306337"/>
            <a:ext cx="39478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s-MX" sz="2000" b="1" dirty="0"/>
          </a:p>
        </p:txBody>
      </p:sp>
    </p:spTree>
    <p:extLst>
      <p:ext uri="{BB962C8B-B14F-4D97-AF65-F5344CB8AC3E}">
        <p14:creationId xmlns:p14="http://schemas.microsoft.com/office/powerpoint/2010/main" val="5288747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B996-D973-C5AE-B283-706EEB43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103" y="592942"/>
            <a:ext cx="10168128" cy="11795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b="1" dirty="0">
                <a:ea typeface="+mj-lt"/>
                <a:cs typeface="+mj-lt"/>
              </a:rPr>
              <a:t>Links al proyecto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3B887C-354C-AAAE-C0BF-BE5A5EF43301}"/>
              </a:ext>
            </a:extLst>
          </p:cNvPr>
          <p:cNvSpPr txBox="1"/>
          <p:nvPr/>
        </p:nvSpPr>
        <p:spPr>
          <a:xfrm>
            <a:off x="1056379" y="2306337"/>
            <a:ext cx="39478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s-MX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997FD9-19A8-7510-1C81-85010A830B04}"/>
              </a:ext>
            </a:extLst>
          </p:cNvPr>
          <p:cNvSpPr txBox="1"/>
          <p:nvPr/>
        </p:nvSpPr>
        <p:spPr>
          <a:xfrm>
            <a:off x="1020094" y="2306336"/>
            <a:ext cx="8955231" cy="193899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2000" dirty="0"/>
              <a:t>Link del sitio optimizado:</a:t>
            </a:r>
          </a:p>
          <a:p>
            <a:r>
              <a:rPr lang="es-MX" sz="2000" dirty="0">
                <a:ea typeface="+mn-lt"/>
                <a:cs typeface="+mn-lt"/>
                <a:hlinkClick r:id="rId2"/>
              </a:rPr>
              <a:t>https://github.com/leningael/proyecto-oaw/tree/backend/sitio-optimizado</a:t>
            </a:r>
            <a:endParaRPr lang="es-MX">
              <a:ea typeface="+mn-lt"/>
              <a:cs typeface="+mn-lt"/>
            </a:endParaRPr>
          </a:p>
          <a:p>
            <a:endParaRPr lang="es-MX" sz="2000" dirty="0"/>
          </a:p>
          <a:p>
            <a:r>
              <a:rPr lang="es-MX" sz="2000" dirty="0"/>
              <a:t>Link del sitio no optimizado:</a:t>
            </a:r>
          </a:p>
          <a:p>
            <a:r>
              <a:rPr lang="es-MX" sz="2000" dirty="0">
                <a:ea typeface="+mn-lt"/>
                <a:cs typeface="+mn-lt"/>
                <a:hlinkClick r:id="rId3"/>
              </a:rPr>
              <a:t>https://github.com/leningael/proyecto-oaw/tree/backend/sitio-no-optimizado</a:t>
            </a:r>
            <a:endParaRPr lang="es-MX" dirty="0"/>
          </a:p>
        </p:txBody>
      </p:sp>
      <p:pic>
        <p:nvPicPr>
          <p:cNvPr id="5" name="Picture 6">
            <a:extLst>
              <a:ext uri="{FF2B5EF4-FFF2-40B4-BE49-F238E27FC236}">
                <a16:creationId xmlns:a16="http://schemas.microsoft.com/office/drawing/2014/main" id="{14B98E8A-149D-A173-FC8D-5587DB2860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316686" y="4571546"/>
            <a:ext cx="2743200" cy="1543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06258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Rectangle 8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9" name="Rectangle 10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50" name="Rectangle 12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F0A603CE-C09E-AA4B-6A65-E727F2AAE15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" t="49" r="139" b="-141"/>
          <a:stretch/>
        </p:blipFill>
        <p:spPr>
          <a:xfrm>
            <a:off x="160968" y="322663"/>
            <a:ext cx="11912062" cy="5907281"/>
          </a:xfrm>
          <a:prstGeom prst="rect">
            <a:avLst/>
          </a:prstGeom>
        </p:spPr>
      </p:pic>
      <p:sp>
        <p:nvSpPr>
          <p:cNvPr id="51" name="Rectangle 14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4BF31-C701-57AD-D606-B6C945058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5321" y="4341254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>
                <a:solidFill>
                  <a:schemeClr val="bg1"/>
                </a:solidFill>
              </a:rPr>
              <a:t>Página web antes</a:t>
            </a:r>
          </a:p>
        </p:txBody>
      </p:sp>
    </p:spTree>
    <p:extLst>
      <p:ext uri="{BB962C8B-B14F-4D97-AF65-F5344CB8AC3E}">
        <p14:creationId xmlns:p14="http://schemas.microsoft.com/office/powerpoint/2010/main" val="36569696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4" descr="Graphical user interface, website&#10;&#10;Description automatically generated">
            <a:extLst>
              <a:ext uri="{FF2B5EF4-FFF2-40B4-BE49-F238E27FC236}">
                <a16:creationId xmlns:a16="http://schemas.microsoft.com/office/drawing/2014/main" id="{3ADF1708-5246-3AF0-9CF7-E91153617FB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83" t="144" r="2187" b="-144"/>
          <a:stretch/>
        </p:blipFill>
        <p:spPr>
          <a:xfrm>
            <a:off x="20" y="8870"/>
            <a:ext cx="12194963" cy="6326306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4BF31-C701-57AD-D606-B6C945058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716" y="4376696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 err="1">
                <a:solidFill>
                  <a:schemeClr val="bg1"/>
                </a:solidFill>
              </a:rPr>
              <a:t>Página</a:t>
            </a:r>
            <a:r>
              <a:rPr lang="en-US" sz="6600" dirty="0">
                <a:solidFill>
                  <a:schemeClr val="bg1"/>
                </a:solidFill>
              </a:rPr>
              <a:t> web </a:t>
            </a:r>
            <a:r>
              <a:rPr lang="en-US" sz="6600" dirty="0" err="1">
                <a:solidFill>
                  <a:schemeClr val="bg1"/>
                </a:solidFill>
              </a:rPr>
              <a:t>ahora</a:t>
            </a:r>
          </a:p>
        </p:txBody>
      </p:sp>
    </p:spTree>
    <p:extLst>
      <p:ext uri="{BB962C8B-B14F-4D97-AF65-F5344CB8AC3E}">
        <p14:creationId xmlns:p14="http://schemas.microsoft.com/office/powerpoint/2010/main" val="35712151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Rectangle 55">
            <a:extLst>
              <a:ext uri="{FF2B5EF4-FFF2-40B4-BE49-F238E27FC236}">
                <a16:creationId xmlns:a16="http://schemas.microsoft.com/office/drawing/2014/main" id="{8D06CE56-3881-4ADA-8CEF-D18B02C242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857544" y="346791"/>
            <a:ext cx="146304" cy="70408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58" name="Rectangle 57">
            <a:extLst>
              <a:ext uri="{FF2B5EF4-FFF2-40B4-BE49-F238E27FC236}">
                <a16:creationId xmlns:a16="http://schemas.microsoft.com/office/drawing/2014/main" id="{79F3C543-62EC-4433-9C93-A2CD8764E9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578652" y="4501201"/>
            <a:ext cx="11034696" cy="18288"/>
          </a:xfrm>
          <a:prstGeom prst="rect">
            <a:avLst/>
          </a:prstGeom>
          <a:solidFill>
            <a:schemeClr val="tx2">
              <a:lumMod val="25000"/>
              <a:lumOff val="75000"/>
            </a:schemeClr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5A59F003-E00A-43F9-91DC-CC54E3B8746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5" descr="Graphical user interface, text, website&#10;&#10;Description automatically generated">
            <a:extLst>
              <a:ext uri="{FF2B5EF4-FFF2-40B4-BE49-F238E27FC236}">
                <a16:creationId xmlns:a16="http://schemas.microsoft.com/office/drawing/2014/main" id="{FFD1440B-C78D-B087-292C-37E724339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8" y="1930"/>
            <a:ext cx="4255202" cy="6820717"/>
          </a:xfrm>
          <a:prstGeom prst="rect">
            <a:avLst/>
          </a:prstGeom>
        </p:spPr>
      </p:pic>
      <p:pic>
        <p:nvPicPr>
          <p:cNvPr id="7" name="Picture 8">
            <a:extLst>
              <a:ext uri="{FF2B5EF4-FFF2-40B4-BE49-F238E27FC236}">
                <a16:creationId xmlns:a16="http://schemas.microsoft.com/office/drawing/2014/main" id="{77987C48-42C0-4E82-A874-CD6DD5B828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5894" y="420833"/>
            <a:ext cx="6553199" cy="5485827"/>
          </a:xfrm>
          <a:prstGeom prst="rect">
            <a:avLst/>
          </a:prstGeom>
        </p:spPr>
      </p:pic>
      <p:sp>
        <p:nvSpPr>
          <p:cNvPr id="62" name="Rectangle 61">
            <a:extLst>
              <a:ext uri="{FF2B5EF4-FFF2-40B4-BE49-F238E27FC236}">
                <a16:creationId xmlns:a16="http://schemas.microsoft.com/office/drawing/2014/main" id="{D74A4382-E3AD-430A-9A1F-DFA3E0E77A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3799868" y="-1534136"/>
            <a:ext cx="4592270" cy="12192001"/>
          </a:xfrm>
          <a:prstGeom prst="rect">
            <a:avLst/>
          </a:prstGeom>
          <a:gradFill>
            <a:gsLst>
              <a:gs pos="35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8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F44BF31-C701-57AD-D606-B6C9450583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658362" y="4338114"/>
            <a:ext cx="9078562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dirty="0" err="1">
                <a:solidFill>
                  <a:schemeClr val="bg1"/>
                </a:solidFill>
              </a:rPr>
              <a:t>Página</a:t>
            </a:r>
            <a:r>
              <a:rPr lang="en-US" sz="6600" dirty="0">
                <a:solidFill>
                  <a:schemeClr val="bg1"/>
                </a:solidFill>
              </a:rPr>
              <a:t> web </a:t>
            </a:r>
            <a:r>
              <a:rPr lang="en-US" sz="6600" dirty="0" err="1">
                <a:solidFill>
                  <a:schemeClr val="bg1"/>
                </a:solidFill>
              </a:rPr>
              <a:t>ahora</a:t>
            </a:r>
          </a:p>
        </p:txBody>
      </p:sp>
    </p:spTree>
    <p:extLst>
      <p:ext uri="{BB962C8B-B14F-4D97-AF65-F5344CB8AC3E}">
        <p14:creationId xmlns:p14="http://schemas.microsoft.com/office/powerpoint/2010/main" val="38100027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B996-D973-C5AE-B283-706EEB431F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b="1" dirty="0"/>
              <a:t>Tamaño de los componentes</a:t>
            </a: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A407BE09-D98F-EAB6-106B-50FBFFAC6E5E}"/>
              </a:ext>
            </a:extLst>
          </p:cNvPr>
          <p:cNvSpPr txBox="1">
            <a:spLocks/>
          </p:cNvSpPr>
          <p:nvPr/>
        </p:nvSpPr>
        <p:spPr>
          <a:xfrm>
            <a:off x="1019875" y="2222843"/>
            <a:ext cx="4320221" cy="23739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1800" b="1" dirty="0"/>
              <a:t>Antes:</a:t>
            </a:r>
          </a:p>
          <a:p>
            <a:r>
              <a:rPr lang="es-MX" sz="1800" dirty="0"/>
              <a:t>PHP: 64.3 kB </a:t>
            </a:r>
          </a:p>
          <a:p>
            <a:r>
              <a:rPr lang="es-MX" sz="1800" dirty="0"/>
              <a:t>JS: 3.3 kB</a:t>
            </a:r>
          </a:p>
          <a:p>
            <a:r>
              <a:rPr lang="es-MX" sz="1800" dirty="0" err="1"/>
              <a:t>Img</a:t>
            </a:r>
            <a:r>
              <a:rPr lang="es-MX" sz="1800" dirty="0"/>
              <a:t>: 6.1 MB</a:t>
            </a:r>
            <a:endParaRPr lang="es-MX" sz="1800">
              <a:ea typeface="+mn-lt"/>
              <a:cs typeface="+mn-lt"/>
            </a:endParaRPr>
          </a:p>
          <a:p>
            <a:r>
              <a:rPr lang="es-MX" sz="1800" dirty="0"/>
              <a:t>Tamaño total: 6.26 MB </a:t>
            </a:r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07BE5A4D-50B4-4303-1536-D74F6E4DD240}"/>
              </a:ext>
            </a:extLst>
          </p:cNvPr>
          <p:cNvSpPr txBox="1">
            <a:spLocks/>
          </p:cNvSpPr>
          <p:nvPr/>
        </p:nvSpPr>
        <p:spPr>
          <a:xfrm>
            <a:off x="6610828" y="2222843"/>
            <a:ext cx="4320221" cy="224992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s-MX" sz="1800" b="1" dirty="0"/>
              <a:t>Después:</a:t>
            </a:r>
          </a:p>
          <a:p>
            <a:r>
              <a:rPr lang="es-MX" sz="1800" dirty="0"/>
              <a:t>PHP: 29.5 kB</a:t>
            </a:r>
          </a:p>
          <a:p>
            <a:r>
              <a:rPr lang="es-MX" sz="1800" dirty="0"/>
              <a:t>JS: 1.9kB</a:t>
            </a:r>
          </a:p>
          <a:p>
            <a:r>
              <a:rPr lang="es-MX" sz="1800" dirty="0" err="1"/>
              <a:t>Img</a:t>
            </a:r>
            <a:r>
              <a:rPr lang="es-MX" sz="1800" dirty="0"/>
              <a:t>: 249.5 kB</a:t>
            </a:r>
          </a:p>
          <a:p>
            <a:r>
              <a:rPr lang="es-MX" sz="1800" dirty="0"/>
              <a:t>Tamaño total: 280.9 kB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:a16="http://schemas.microsoft.com/office/drawing/2014/main" id="{ABD5CB61-DB32-3599-2BFF-53D61E300DD0}"/>
              </a:ext>
            </a:extLst>
          </p:cNvPr>
          <p:cNvGrpSpPr/>
          <p:nvPr/>
        </p:nvGrpSpPr>
        <p:grpSpPr>
          <a:xfrm>
            <a:off x="3182679" y="4883888"/>
            <a:ext cx="1386557" cy="1795131"/>
            <a:chOff x="6531934" y="4706679"/>
            <a:chExt cx="1386557" cy="1795131"/>
          </a:xfrm>
        </p:grpSpPr>
        <p:pic>
          <p:nvPicPr>
            <p:cNvPr id="15" name="Picture 15" descr="Icon&#10;&#10;Description automatically generated">
              <a:extLst>
                <a:ext uri="{FF2B5EF4-FFF2-40B4-BE49-F238E27FC236}">
                  <a16:creationId xmlns:a16="http://schemas.microsoft.com/office/drawing/2014/main" id="{DC218AFA-DAEB-54D2-B650-AA6242B23EB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531934" y="4706679"/>
              <a:ext cx="1281224" cy="1281224"/>
            </a:xfrm>
            <a:prstGeom prst="rect">
              <a:avLst/>
            </a:prstGeom>
          </p:spPr>
        </p:pic>
        <p:sp>
          <p:nvSpPr>
            <p:cNvPr id="17" name="Content Placeholder 2">
              <a:extLst>
                <a:ext uri="{FF2B5EF4-FFF2-40B4-BE49-F238E27FC236}">
                  <a16:creationId xmlns:a16="http://schemas.microsoft.com/office/drawing/2014/main" id="{6C2ACEB3-7BB6-974E-9505-34DD3B5D60C1}"/>
                </a:ext>
              </a:extLst>
            </p:cNvPr>
            <p:cNvSpPr txBox="1">
              <a:spLocks/>
            </p:cNvSpPr>
            <p:nvPr/>
          </p:nvSpPr>
          <p:spPr>
            <a:xfrm>
              <a:off x="6743735" y="5988541"/>
              <a:ext cx="1174756" cy="513269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s-MX" sz="1800" dirty="0"/>
                <a:t>95.51%</a:t>
              </a:r>
              <a:endParaRPr lang="en-US" dirty="0"/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AF71D3C6-031C-AD95-984A-F9C57CBB4779}"/>
              </a:ext>
            </a:extLst>
          </p:cNvPr>
          <p:cNvGrpSpPr/>
          <p:nvPr/>
        </p:nvGrpSpPr>
        <p:grpSpPr>
          <a:xfrm>
            <a:off x="5344632" y="4662378"/>
            <a:ext cx="2698898" cy="2089298"/>
            <a:chOff x="4210493" y="4476308"/>
            <a:chExt cx="2698898" cy="2089298"/>
          </a:xfrm>
        </p:grpSpPr>
        <p:pic>
          <p:nvPicPr>
            <p:cNvPr id="11" name="Picture 11" descr="Text&#10;&#10;Description automatically generated">
              <a:extLst>
                <a:ext uri="{FF2B5EF4-FFF2-40B4-BE49-F238E27FC236}">
                  <a16:creationId xmlns:a16="http://schemas.microsoft.com/office/drawing/2014/main" id="{EFB115A3-6A66-EA97-9E2E-6C6DE940B7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10493" y="4703885"/>
              <a:ext cx="1883735" cy="1286813"/>
            </a:xfrm>
            <a:prstGeom prst="rect">
              <a:avLst/>
            </a:prstGeom>
          </p:spPr>
        </p:pic>
        <p:pic>
          <p:nvPicPr>
            <p:cNvPr id="9" name="Picture 9" descr="Logo, icon&#10;&#10;Description automatically generated">
              <a:extLst>
                <a:ext uri="{FF2B5EF4-FFF2-40B4-BE49-F238E27FC236}">
                  <a16:creationId xmlns:a16="http://schemas.microsoft.com/office/drawing/2014/main" id="{2B1463CA-D930-8CC3-4B47-AAE9B131D81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539563" y="4476308"/>
              <a:ext cx="1369828" cy="1369828"/>
            </a:xfrm>
            <a:prstGeom prst="rect">
              <a:avLst/>
            </a:prstGeom>
          </p:spPr>
        </p:pic>
        <p:sp>
          <p:nvSpPr>
            <p:cNvPr id="21" name="Content Placeholder 2">
              <a:extLst>
                <a:ext uri="{FF2B5EF4-FFF2-40B4-BE49-F238E27FC236}">
                  <a16:creationId xmlns:a16="http://schemas.microsoft.com/office/drawing/2014/main" id="{2E19F0DB-3716-75AE-8686-5573C0F16AEF}"/>
                </a:ext>
              </a:extLst>
            </p:cNvPr>
            <p:cNvSpPr txBox="1">
              <a:spLocks/>
            </p:cNvSpPr>
            <p:nvPr/>
          </p:nvSpPr>
          <p:spPr>
            <a:xfrm>
              <a:off x="4973414" y="6052337"/>
              <a:ext cx="1174756" cy="513269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s-MX" sz="1800" dirty="0"/>
                <a:t>54.12%</a:t>
              </a:r>
              <a:endParaRPr lang="en-US" dirty="0"/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DCF059D-C4C5-CBCB-3BEF-C637A15EE290}"/>
              </a:ext>
            </a:extLst>
          </p:cNvPr>
          <p:cNvGrpSpPr/>
          <p:nvPr/>
        </p:nvGrpSpPr>
        <p:grpSpPr>
          <a:xfrm>
            <a:off x="8631866" y="4724843"/>
            <a:ext cx="2167269" cy="1957722"/>
            <a:chOff x="7816703" y="4786866"/>
            <a:chExt cx="2167269" cy="1957722"/>
          </a:xfrm>
        </p:grpSpPr>
        <p:pic>
          <p:nvPicPr>
            <p:cNvPr id="10" name="Picture 10" descr="Logo&#10;&#10;Description automatically generated">
              <a:extLst>
                <a:ext uri="{FF2B5EF4-FFF2-40B4-BE49-F238E27FC236}">
                  <a16:creationId xmlns:a16="http://schemas.microsoft.com/office/drawing/2014/main" id="{4A34B026-FE4C-93C4-1635-922DE427CF2C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7816703" y="4786866"/>
              <a:ext cx="2167269" cy="1368941"/>
            </a:xfrm>
            <a:prstGeom prst="rect">
              <a:avLst/>
            </a:prstGeom>
          </p:spPr>
        </p:pic>
        <p:sp>
          <p:nvSpPr>
            <p:cNvPr id="24" name="Content Placeholder 2">
              <a:extLst>
                <a:ext uri="{FF2B5EF4-FFF2-40B4-BE49-F238E27FC236}">
                  <a16:creationId xmlns:a16="http://schemas.microsoft.com/office/drawing/2014/main" id="{8A6AC8EA-C8D6-773C-1FA6-0C259E564125}"/>
                </a:ext>
              </a:extLst>
            </p:cNvPr>
            <p:cNvSpPr txBox="1">
              <a:spLocks/>
            </p:cNvSpPr>
            <p:nvPr/>
          </p:nvSpPr>
          <p:spPr>
            <a:xfrm>
              <a:off x="8492790" y="6231319"/>
              <a:ext cx="1174756" cy="513269"/>
            </a:xfrm>
            <a:prstGeom prst="rect">
              <a:avLst/>
            </a:prstGeom>
          </p:spPr>
          <p:txBody>
            <a:bodyPr vert="horz" lIns="91440" tIns="45720" rIns="91440" bIns="45720" rtlCol="0" anchor="t">
              <a:normAutofit/>
            </a:bodyPr>
            <a:lstStyle>
              <a:lvl1pPr marL="228600" indent="-228600" algn="l" defTabSz="914400" rtl="0" eaLnBrk="1" latinLnBrk="0" hangingPunct="1">
                <a:lnSpc>
                  <a:spcPct val="11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6858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lnSpc>
                  <a:spcPct val="11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>
                <a:buNone/>
              </a:pPr>
              <a:r>
                <a:rPr lang="es-MX" sz="1800" dirty="0"/>
                <a:t>42.42%</a:t>
              </a:r>
              <a:endParaRPr lang="en-US" dirty="0"/>
            </a:p>
          </p:txBody>
        </p:sp>
      </p:grpSp>
      <p:sp>
        <p:nvSpPr>
          <p:cNvPr id="27" name="Content Placeholder 2">
            <a:extLst>
              <a:ext uri="{FF2B5EF4-FFF2-40B4-BE49-F238E27FC236}">
                <a16:creationId xmlns:a16="http://schemas.microsoft.com/office/drawing/2014/main" id="{7CF9DBF3-B012-3344-582C-B2F641CEBCAD}"/>
              </a:ext>
            </a:extLst>
          </p:cNvPr>
          <p:cNvSpPr txBox="1">
            <a:spLocks/>
          </p:cNvSpPr>
          <p:nvPr/>
        </p:nvSpPr>
        <p:spPr>
          <a:xfrm>
            <a:off x="544953" y="5433878"/>
            <a:ext cx="2238011" cy="663896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s-MX" sz="2000" dirty="0">
                <a:solidFill>
                  <a:schemeClr val="accent4">
                    <a:lumMod val="75000"/>
                  </a:schemeClr>
                </a:solidFill>
              </a:rPr>
              <a:t>% de reducción:</a:t>
            </a:r>
            <a:endParaRPr lang="en-US" sz="2000">
              <a:solidFill>
                <a:schemeClr val="accent4">
                  <a:lumMod val="7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781488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B996-D973-C5AE-B283-706EEB43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103" y="592942"/>
            <a:ext cx="10168128" cy="1179576"/>
          </a:xfrm>
        </p:spPr>
        <p:txBody>
          <a:bodyPr>
            <a:normAutofit/>
          </a:bodyPr>
          <a:lstStyle/>
          <a:p>
            <a:r>
              <a:rPr lang="es-MX" b="1" dirty="0"/>
              <a:t>Tiempos de descarga de la página</a:t>
            </a:r>
            <a:br>
              <a:rPr lang="es-MX" b="1" dirty="0"/>
            </a:br>
            <a:endParaRPr lang="es-MX" sz="2400" b="1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6B48D628-5EBD-4144-9A63-A5AB4A7C5676}"/>
              </a:ext>
            </a:extLst>
          </p:cNvPr>
          <p:cNvSpPr txBox="1">
            <a:spLocks/>
          </p:cNvSpPr>
          <p:nvPr/>
        </p:nvSpPr>
        <p:spPr>
          <a:xfrm>
            <a:off x="3553967" y="3481028"/>
            <a:ext cx="2344338" cy="99173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11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1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BCE3E8-9C8B-3FD7-A77B-59597D8E561F}"/>
              </a:ext>
            </a:extLst>
          </p:cNvPr>
          <p:cNvSpPr txBox="1"/>
          <p:nvPr/>
        </p:nvSpPr>
        <p:spPr>
          <a:xfrm>
            <a:off x="1073889" y="1410586"/>
            <a:ext cx="3584945" cy="408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2000" dirty="0"/>
              <a:t>(Página "Todas las noticias")</a:t>
            </a:r>
            <a:endParaRPr lang="en-US" sz="2000"/>
          </a:p>
        </p:txBody>
      </p:sp>
      <p:pic>
        <p:nvPicPr>
          <p:cNvPr id="29" name="Picture 29" descr="Table&#10;&#10;Description automatically generated">
            <a:extLst>
              <a:ext uri="{FF2B5EF4-FFF2-40B4-BE49-F238E27FC236}">
                <a16:creationId xmlns:a16="http://schemas.microsoft.com/office/drawing/2014/main" id="{E841853C-836C-F2C5-F24C-3716E23AAD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4201" y="2650028"/>
            <a:ext cx="5569687" cy="4042577"/>
          </a:xfrm>
          <a:prstGeom prst="rect">
            <a:avLst/>
          </a:prstGeom>
        </p:spPr>
      </p:pic>
      <p:pic>
        <p:nvPicPr>
          <p:cNvPr id="31" name="Picture 31" descr="Table&#10;&#10;Description automatically generated">
            <a:extLst>
              <a:ext uri="{FF2B5EF4-FFF2-40B4-BE49-F238E27FC236}">
                <a16:creationId xmlns:a16="http://schemas.microsoft.com/office/drawing/2014/main" id="{31E14D1D-0861-3DD6-76AB-AEB8A5A43D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4795" y="2649645"/>
            <a:ext cx="5454502" cy="4039640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8C5D584E-67DC-D6DA-E9A4-0BF121D3890C}"/>
              </a:ext>
            </a:extLst>
          </p:cNvPr>
          <p:cNvSpPr txBox="1"/>
          <p:nvPr/>
        </p:nvSpPr>
        <p:spPr>
          <a:xfrm>
            <a:off x="940982" y="2128283"/>
            <a:ext cx="3584945" cy="408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2000" dirty="0"/>
              <a:t>Antes: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6D5FC2B-A956-DCE3-95E1-121C197FF099}"/>
              </a:ext>
            </a:extLst>
          </p:cNvPr>
          <p:cNvSpPr txBox="1"/>
          <p:nvPr/>
        </p:nvSpPr>
        <p:spPr>
          <a:xfrm>
            <a:off x="6735726" y="2154864"/>
            <a:ext cx="3584945" cy="408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2000" dirty="0"/>
              <a:t>Ahora: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95533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B996-D973-C5AE-B283-706EEB43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103" y="592942"/>
            <a:ext cx="10168128" cy="1179576"/>
          </a:xfrm>
        </p:spPr>
        <p:txBody>
          <a:bodyPr>
            <a:normAutofit/>
          </a:bodyPr>
          <a:lstStyle/>
          <a:p>
            <a:r>
              <a:rPr lang="es-MX" b="1" dirty="0"/>
              <a:t>Nivel alcanzado en </a:t>
            </a:r>
            <a:r>
              <a:rPr lang="es-MX" b="1" dirty="0" err="1"/>
              <a:t>Lighthouse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BBCE3E8-9C8B-3FD7-A77B-59597D8E561F}"/>
              </a:ext>
            </a:extLst>
          </p:cNvPr>
          <p:cNvSpPr txBox="1"/>
          <p:nvPr/>
        </p:nvSpPr>
        <p:spPr>
          <a:xfrm>
            <a:off x="1047308" y="1508051"/>
            <a:ext cx="3584945" cy="408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2000" dirty="0"/>
              <a:t>(Página "Todas las noticias")</a:t>
            </a:r>
            <a:endParaRPr lang="en-US" sz="2000" dirty="0"/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8C5D584E-67DC-D6DA-E9A4-0BF121D3890C}"/>
              </a:ext>
            </a:extLst>
          </p:cNvPr>
          <p:cNvSpPr txBox="1"/>
          <p:nvPr/>
        </p:nvSpPr>
        <p:spPr>
          <a:xfrm>
            <a:off x="940982" y="2218997"/>
            <a:ext cx="3584945" cy="408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2000" dirty="0"/>
              <a:t>Antes:</a:t>
            </a:r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86D5FC2B-A956-DCE3-95E1-121C197FF099}"/>
              </a:ext>
            </a:extLst>
          </p:cNvPr>
          <p:cNvSpPr txBox="1"/>
          <p:nvPr/>
        </p:nvSpPr>
        <p:spPr>
          <a:xfrm>
            <a:off x="6726655" y="2218364"/>
            <a:ext cx="3584945" cy="40897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2000" dirty="0"/>
              <a:t>Ahora:</a:t>
            </a:r>
            <a:endParaRPr lang="en-US" dirty="0"/>
          </a:p>
        </p:txBody>
      </p:sp>
      <p:pic>
        <p:nvPicPr>
          <p:cNvPr id="4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4CDC5DF6-9B9A-C6EA-990B-33BF93F15F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3329" y="2807882"/>
            <a:ext cx="4847771" cy="3120019"/>
          </a:xfrm>
          <a:prstGeom prst="rect">
            <a:avLst/>
          </a:prstGeom>
        </p:spPr>
      </p:pic>
      <p:pic>
        <p:nvPicPr>
          <p:cNvPr id="5" name="Picture 5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F89879A1-591C-10CA-E34E-46CF56B083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1757" y="2812258"/>
            <a:ext cx="5101770" cy="31021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0175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B996-D973-C5AE-B283-706EEB43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103" y="592942"/>
            <a:ext cx="10168128" cy="11795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b="1" dirty="0">
                <a:ea typeface="+mj-lt"/>
                <a:cs typeface="+mj-lt"/>
              </a:rPr>
              <a:t>Minimización / Ofuscamiento</a:t>
            </a:r>
            <a:endParaRPr lang="en-US" dirty="0">
              <a:ea typeface="+mj-lt"/>
              <a:cs typeface="+mj-lt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3B887C-354C-AAAE-C0BF-BE5A5EF43301}"/>
              </a:ext>
            </a:extLst>
          </p:cNvPr>
          <p:cNvSpPr txBox="1"/>
          <p:nvPr/>
        </p:nvSpPr>
        <p:spPr>
          <a:xfrm>
            <a:off x="1056379" y="2306337"/>
            <a:ext cx="39478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s-MX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997FD9-19A8-7510-1C81-85010A830B04}"/>
              </a:ext>
            </a:extLst>
          </p:cNvPr>
          <p:cNvSpPr txBox="1"/>
          <p:nvPr/>
        </p:nvSpPr>
        <p:spPr>
          <a:xfrm>
            <a:off x="820523" y="2206551"/>
            <a:ext cx="10161730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MX" sz="2000" dirty="0"/>
              <a:t>Se logró una reducción en el tamaño de los archivos eliminando los caracteres innecesarios del código sin alterar su funcionalidad.</a:t>
            </a:r>
          </a:p>
          <a:p>
            <a:endParaRPr lang="es-MX" sz="2000" dirty="0"/>
          </a:p>
          <a:p>
            <a:r>
              <a:rPr lang="es-MX" sz="2000" dirty="0"/>
              <a:t>Herramientas utilizadas:</a:t>
            </a:r>
            <a:endParaRPr lang="es-MX" dirty="0"/>
          </a:p>
          <a:p>
            <a:pPr marL="342900" indent="-342900">
              <a:buFont typeface="Arial"/>
              <a:buChar char="•"/>
            </a:pPr>
            <a:r>
              <a:rPr lang="es-MX" sz="2000" dirty="0"/>
              <a:t>PHP </a:t>
            </a:r>
            <a:r>
              <a:rPr lang="es-MX" sz="2000" dirty="0" err="1"/>
              <a:t>Minify</a:t>
            </a:r>
          </a:p>
          <a:p>
            <a:pPr marL="342900" indent="-342900">
              <a:buFont typeface="Arial"/>
              <a:buChar char="•"/>
            </a:pPr>
            <a:r>
              <a:rPr lang="es-MX" sz="2000" dirty="0" err="1"/>
              <a:t>CSSMin</a:t>
            </a:r>
            <a:endParaRPr lang="es-MX" sz="2000"/>
          </a:p>
          <a:p>
            <a:pPr marL="342900" indent="-342900">
              <a:buFont typeface="Arial"/>
              <a:buChar char="•"/>
            </a:pPr>
            <a:r>
              <a:rPr lang="es-MX" sz="2000" dirty="0"/>
              <a:t>YUI </a:t>
            </a:r>
            <a:r>
              <a:rPr lang="es-MX" sz="2000" dirty="0" err="1"/>
              <a:t>Compressor</a:t>
            </a:r>
            <a:endParaRPr lang="es-MX" sz="2000"/>
          </a:p>
        </p:txBody>
      </p:sp>
      <p:pic>
        <p:nvPicPr>
          <p:cNvPr id="7" name="Picture 8" descr="Text&#10;&#10;Description automatically generated">
            <a:extLst>
              <a:ext uri="{FF2B5EF4-FFF2-40B4-BE49-F238E27FC236}">
                <a16:creationId xmlns:a16="http://schemas.microsoft.com/office/drawing/2014/main" id="{55E1EBA5-45D0-B20D-1139-9E7C2373FC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4334" y="2753365"/>
            <a:ext cx="3223985" cy="2877812"/>
          </a:xfrm>
          <a:prstGeom prst="rect">
            <a:avLst/>
          </a:prstGeom>
        </p:spPr>
      </p:pic>
      <p:pic>
        <p:nvPicPr>
          <p:cNvPr id="9" name="Picture 10">
            <a:extLst>
              <a:ext uri="{FF2B5EF4-FFF2-40B4-BE49-F238E27FC236}">
                <a16:creationId xmlns:a16="http://schemas.microsoft.com/office/drawing/2014/main" id="{FF55174E-7FCC-02E3-5640-5539AD9F91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4756" y="6439177"/>
            <a:ext cx="11542487" cy="166358"/>
          </a:xfrm>
          <a:prstGeom prst="rect">
            <a:avLst/>
          </a:prstGeom>
        </p:spPr>
      </p:pic>
      <p:sp>
        <p:nvSpPr>
          <p:cNvPr id="11" name="Arrow: Down 10">
            <a:extLst>
              <a:ext uri="{FF2B5EF4-FFF2-40B4-BE49-F238E27FC236}">
                <a16:creationId xmlns:a16="http://schemas.microsoft.com/office/drawing/2014/main" id="{E9751F6F-D92A-3420-38B9-01E797985268}"/>
              </a:ext>
            </a:extLst>
          </p:cNvPr>
          <p:cNvSpPr/>
          <p:nvPr/>
        </p:nvSpPr>
        <p:spPr>
          <a:xfrm rot="2580000">
            <a:off x="6674348" y="5417420"/>
            <a:ext cx="344714" cy="72571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2" descr="Icon&#10;&#10;Description automatically generated">
            <a:extLst>
              <a:ext uri="{FF2B5EF4-FFF2-40B4-BE49-F238E27FC236}">
                <a16:creationId xmlns:a16="http://schemas.microsoft.com/office/drawing/2014/main" id="{9A59CEF5-6CC2-8A44-5315-DFE47D51E2A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25329" y="714829"/>
            <a:ext cx="1001487" cy="10014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053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8B996-D973-C5AE-B283-706EEB431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8103" y="592942"/>
            <a:ext cx="10168128" cy="1179576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s-MX" b="1" dirty="0" err="1">
                <a:ea typeface="+mj-lt"/>
                <a:cs typeface="+mj-lt"/>
              </a:rPr>
              <a:t>Templates</a:t>
            </a:r>
            <a:r>
              <a:rPr lang="es-MX" b="1" dirty="0">
                <a:ea typeface="+mj-lt"/>
                <a:cs typeface="+mj-lt"/>
              </a:rPr>
              <a:t> con PHP</a:t>
            </a:r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3B887C-354C-AAAE-C0BF-BE5A5EF43301}"/>
              </a:ext>
            </a:extLst>
          </p:cNvPr>
          <p:cNvSpPr txBox="1"/>
          <p:nvPr/>
        </p:nvSpPr>
        <p:spPr>
          <a:xfrm>
            <a:off x="1056379" y="2306337"/>
            <a:ext cx="3947801" cy="40011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s-MX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3997FD9-19A8-7510-1C81-85010A830B04}"/>
              </a:ext>
            </a:extLst>
          </p:cNvPr>
          <p:cNvSpPr txBox="1"/>
          <p:nvPr/>
        </p:nvSpPr>
        <p:spPr>
          <a:xfrm>
            <a:off x="911237" y="2251908"/>
            <a:ext cx="1016173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s-MX" sz="2000" dirty="0"/>
              <a:t>Se crearon plantillas de las secciones en común de las páginas para evitar su repetición en todos los archivos.</a:t>
            </a:r>
          </a:p>
          <a:p>
            <a:pPr marL="342900" indent="-342900">
              <a:buFont typeface="Arial"/>
              <a:buChar char="•"/>
            </a:pPr>
            <a:endParaRPr lang="es-MX" sz="2000" dirty="0"/>
          </a:p>
        </p:txBody>
      </p:sp>
      <p:pic>
        <p:nvPicPr>
          <p:cNvPr id="4" name="Picture 4" descr="Text&#10;&#10;Description automatically generated">
            <a:extLst>
              <a:ext uri="{FF2B5EF4-FFF2-40B4-BE49-F238E27FC236}">
                <a16:creationId xmlns:a16="http://schemas.microsoft.com/office/drawing/2014/main" id="{BDCC7F2E-29EB-DDFB-B004-887E13EAF4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2329" y="5352427"/>
            <a:ext cx="2743200" cy="561860"/>
          </a:xfrm>
          <a:prstGeom prst="rect">
            <a:avLst/>
          </a:prstGeom>
        </p:spPr>
      </p:pic>
      <p:pic>
        <p:nvPicPr>
          <p:cNvPr id="5" name="Picture 6" descr="Text&#10;&#10;Description automatically generated">
            <a:extLst>
              <a:ext uri="{FF2B5EF4-FFF2-40B4-BE49-F238E27FC236}">
                <a16:creationId xmlns:a16="http://schemas.microsoft.com/office/drawing/2014/main" id="{3BA5D780-C2D1-A8E9-5AA3-1EB7FD03D2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775" y="3067276"/>
            <a:ext cx="1441449" cy="1013732"/>
          </a:xfrm>
          <a:prstGeom prst="rect">
            <a:avLst/>
          </a:prstGeom>
        </p:spPr>
      </p:pic>
      <p:pic>
        <p:nvPicPr>
          <p:cNvPr id="7" name="Picture 7" descr="Text&#10;&#10;Description automatically generated">
            <a:extLst>
              <a:ext uri="{FF2B5EF4-FFF2-40B4-BE49-F238E27FC236}">
                <a16:creationId xmlns:a16="http://schemas.microsoft.com/office/drawing/2014/main" id="{6362B6AE-EA87-84E8-DBE9-6000CE4EF6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79472" y="5351535"/>
            <a:ext cx="2743200" cy="509217"/>
          </a:xfrm>
          <a:prstGeom prst="rect">
            <a:avLst/>
          </a:prstGeom>
        </p:spPr>
      </p:pic>
      <p:pic>
        <p:nvPicPr>
          <p:cNvPr id="8" name="Picture 8" descr="Text&#10;&#10;Description automatically generated">
            <a:extLst>
              <a:ext uri="{FF2B5EF4-FFF2-40B4-BE49-F238E27FC236}">
                <a16:creationId xmlns:a16="http://schemas.microsoft.com/office/drawing/2014/main" id="{5DEAC9BA-F239-802C-B076-39C6C10C8FB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35686" y="5354561"/>
            <a:ext cx="2525486" cy="50316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FB2BF66-FC38-8369-15F2-B1FAF0444A60}"/>
              </a:ext>
            </a:extLst>
          </p:cNvPr>
          <p:cNvSpPr txBox="1"/>
          <p:nvPr/>
        </p:nvSpPr>
        <p:spPr>
          <a:xfrm>
            <a:off x="947522" y="4338336"/>
            <a:ext cx="10161730" cy="101566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Font typeface="Arial"/>
              <a:buChar char="•"/>
            </a:pPr>
            <a:r>
              <a:rPr lang="es-MX" sz="2000" dirty="0"/>
              <a:t>De esta manera solo debemos incluir los archivos en las partes que les correspondan, teniendo así una reducción de tamaño en los archivos.</a:t>
            </a:r>
          </a:p>
          <a:p>
            <a:pPr marL="342900" indent="-342900">
              <a:buFont typeface="Arial"/>
              <a:buChar char="•"/>
            </a:pPr>
            <a:endParaRPr lang="es-MX" sz="2000" dirty="0"/>
          </a:p>
        </p:txBody>
      </p:sp>
      <p:pic>
        <p:nvPicPr>
          <p:cNvPr id="10" name="Picture 10" descr="Icon&#10;&#10;Description automatically generated">
            <a:extLst>
              <a:ext uri="{FF2B5EF4-FFF2-40B4-BE49-F238E27FC236}">
                <a16:creationId xmlns:a16="http://schemas.microsoft.com/office/drawing/2014/main" id="{CA1FBFAA-A24A-8CC0-153F-26C5B7F7A8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076543" y="442684"/>
            <a:ext cx="1328058" cy="13371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0351104"/>
      </p:ext>
    </p:extLst>
  </p:cSld>
  <p:clrMapOvr>
    <a:masterClrMapping/>
  </p:clrMapOvr>
</p:sld>
</file>

<file path=ppt/theme/theme1.xml><?xml version="1.0" encoding="utf-8"?>
<a:theme xmlns:a="http://schemas.openxmlformats.org/drawingml/2006/main" name="AccentBoxVTI">
  <a:themeElements>
    <a:clrScheme name="AccentBoxVTI">
      <a:dk1>
        <a:srgbClr val="000000"/>
      </a:dk1>
      <a:lt1>
        <a:sysClr val="window" lastClr="FFFFFF"/>
      </a:lt1>
      <a:dk2>
        <a:srgbClr val="262626"/>
      </a:dk2>
      <a:lt2>
        <a:srgbClr val="FFFFFF"/>
      </a:lt2>
      <a:accent1>
        <a:srgbClr val="F5A700"/>
      </a:accent1>
      <a:accent2>
        <a:srgbClr val="00A5AB"/>
      </a:accent2>
      <a:accent3>
        <a:srgbClr val="09963B"/>
      </a:accent3>
      <a:accent4>
        <a:srgbClr val="E64823"/>
      </a:accent4>
      <a:accent5>
        <a:srgbClr val="9C6A6A"/>
      </a:accent5>
      <a:accent6>
        <a:srgbClr val="824F8C"/>
      </a:accent6>
      <a:hlink>
        <a:srgbClr val="2998E3"/>
      </a:hlink>
      <a:folHlink>
        <a:srgbClr val="7F723D"/>
      </a:folHlink>
    </a:clrScheme>
    <a:fontScheme name="Avenir">
      <a:majorFont>
        <a:latin typeface="Avenir Next LT Pro"/>
        <a:ea typeface=""/>
        <a:cs typeface=""/>
      </a:majorFont>
      <a:minorFont>
        <a:latin typeface="Avenir Next LT Pro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ccentBoxVTI" id="{9F778A78-DC9A-453A-A82D-A75CAD503E15}" vid="{EA961113-7CC4-4569-8A6A-7BC2C1E2F401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0</Words>
  <Application>Microsoft Office PowerPoint</Application>
  <PresentationFormat>Widescreen</PresentationFormat>
  <Paragraphs>0</Paragraphs>
  <Slides>15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6" baseType="lpstr">
      <vt:lpstr>AccentBoxVTI</vt:lpstr>
      <vt:lpstr>Optimización del lado del cliente</vt:lpstr>
      <vt:lpstr>Página web antes</vt:lpstr>
      <vt:lpstr>Página web ahora</vt:lpstr>
      <vt:lpstr>Página web ahora</vt:lpstr>
      <vt:lpstr>Tamaño de los componentes</vt:lpstr>
      <vt:lpstr>Tiempos de descarga de la página </vt:lpstr>
      <vt:lpstr>Nivel alcanzado en Lighthouse</vt:lpstr>
      <vt:lpstr>Minimización / Ofuscamiento</vt:lpstr>
      <vt:lpstr>Templates con PHP</vt:lpstr>
      <vt:lpstr>Sprites CSS</vt:lpstr>
      <vt:lpstr>Optimización de las imágenes</vt:lpstr>
      <vt:lpstr>Lazy loading</vt:lpstr>
      <vt:lpstr>Paginación</vt:lpstr>
      <vt:lpstr>CDN</vt:lpstr>
      <vt:lpstr>Links al proyecto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/>
  <cp:revision>822</cp:revision>
  <dcterms:created xsi:type="dcterms:W3CDTF">2022-04-06T07:05:14Z</dcterms:created>
  <dcterms:modified xsi:type="dcterms:W3CDTF">2022-04-06T14:51:47Z</dcterms:modified>
</cp:coreProperties>
</file>

<file path=docProps/thumbnail.jpeg>
</file>